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Average"/>
      <p:regular r:id="rId17"/>
    </p:embeddedFont>
    <p:embeddedFont>
      <p:font typeface="Bungee Shade"/>
      <p:regular r:id="rId18"/>
    </p:embeddedFont>
    <p:embeddedFont>
      <p:font typeface="Oswald"/>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C067ACE-915D-42E1-B9E7-7FB5CFDF4F4B}">
  <a:tblStyle styleId="{5C067ACE-915D-42E1-B9E7-7FB5CFDF4F4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Average-regular.fntdata"/><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Oswald-regular.fntdata"/><Relationship Id="rId6" Type="http://schemas.openxmlformats.org/officeDocument/2006/relationships/notesMaster" Target="notesMasters/notesMaster1.xml"/><Relationship Id="rId18" Type="http://schemas.openxmlformats.org/officeDocument/2006/relationships/font" Target="fonts/BungeeShade-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a389128d5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a389128d5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a31a9ef1d9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a31a9ef1d9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a37f53048c_4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a37f53048c_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a31a9ef1d9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a31a9ef1d9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389128d5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389128d5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31a9ef1d9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31a9ef1d9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a389128d5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a389128d5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a37f53048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a37f53048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389128d5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a389128d5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recitation-013-team-05.eastus.cloudapp.azure.com:300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Bungee Shade"/>
                <a:ea typeface="Bungee Shade"/>
                <a:cs typeface="Bungee Shade"/>
                <a:sym typeface="Bungee Shade"/>
              </a:rPr>
              <a:t>Trip Buddy</a:t>
            </a:r>
            <a:endParaRPr>
              <a:latin typeface="Bungee Shade"/>
              <a:ea typeface="Bungee Shade"/>
              <a:cs typeface="Bungee Shade"/>
              <a:sym typeface="Bungee Shade"/>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Adithya Narayanan, Brian Avner, Kyle Griffin, Lucas Drager, Nasir Naqiv, and Phillip</a:t>
            </a:r>
            <a:r>
              <a:rPr lang="en"/>
              <a:t> Kononenko</a:t>
            </a:r>
            <a:endParaRPr/>
          </a:p>
        </p:txBody>
      </p:sp>
      <p:sp>
        <p:nvSpPr>
          <p:cNvPr id="61" name="Google Shape;61;p13"/>
          <p:cNvSpPr txBox="1"/>
          <p:nvPr/>
        </p:nvSpPr>
        <p:spPr>
          <a:xfrm>
            <a:off x="1357975" y="1005025"/>
            <a:ext cx="893100" cy="6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62" name="Google Shape;62;p13"/>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1</a:t>
            </a:r>
            <a:endParaRPr sz="1800">
              <a:solidFill>
                <a:schemeClr val="accent3"/>
              </a:solidFill>
              <a:latin typeface="Average"/>
              <a:ea typeface="Average"/>
              <a:cs typeface="Average"/>
              <a:sym typeface="Average"/>
            </a:endParaRPr>
          </a:p>
        </p:txBody>
      </p:sp>
      <p:pic>
        <p:nvPicPr>
          <p:cNvPr id="63" name="Google Shape;63;p13"/>
          <p:cNvPicPr preferRelativeResize="0"/>
          <p:nvPr/>
        </p:nvPicPr>
        <p:blipFill>
          <a:blip r:embed="rId3">
            <a:alphaModFix/>
          </a:blip>
          <a:stretch>
            <a:fillRect/>
          </a:stretch>
        </p:blipFill>
        <p:spPr>
          <a:xfrm>
            <a:off x="3609975" y="154975"/>
            <a:ext cx="1835276" cy="18352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What else we would have like to accomplish</a:t>
            </a:r>
            <a:endParaRPr>
              <a:latin typeface="Average"/>
              <a:ea typeface="Average"/>
              <a:cs typeface="Average"/>
              <a:sym typeface="Average"/>
            </a:endParaRPr>
          </a:p>
        </p:txBody>
      </p:sp>
      <p:sp>
        <p:nvSpPr>
          <p:cNvPr id="140" name="Google Shape;14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Adding automatic payment calculator</a:t>
            </a:r>
            <a:endParaRPr/>
          </a:p>
          <a:p>
            <a:pPr indent="-342900" lvl="0" marL="457200" rtl="0" algn="l">
              <a:spcBef>
                <a:spcPts val="0"/>
              </a:spcBef>
              <a:spcAft>
                <a:spcPts val="0"/>
              </a:spcAft>
              <a:buSzPts val="1800"/>
              <a:buChar char="-"/>
            </a:pPr>
            <a:r>
              <a:rPr lang="en"/>
              <a:t>Payment before scheduled departure time</a:t>
            </a:r>
            <a:endParaRPr/>
          </a:p>
          <a:p>
            <a:pPr indent="-342900" lvl="0" marL="457200" rtl="0" algn="l">
              <a:spcBef>
                <a:spcPts val="0"/>
              </a:spcBef>
              <a:spcAft>
                <a:spcPts val="0"/>
              </a:spcAft>
              <a:buSzPts val="1800"/>
              <a:buChar char="-"/>
            </a:pPr>
            <a:r>
              <a:rPr lang="en"/>
              <a:t>Limit to number of seats</a:t>
            </a:r>
            <a:endParaRPr/>
          </a:p>
          <a:p>
            <a:pPr indent="-342900" lvl="0" marL="457200" rtl="0" algn="l">
              <a:spcBef>
                <a:spcPts val="0"/>
              </a:spcBef>
              <a:spcAft>
                <a:spcPts val="0"/>
              </a:spcAft>
              <a:buSzPts val="1800"/>
              <a:buChar char="-"/>
            </a:pPr>
            <a:r>
              <a:rPr lang="en"/>
              <a:t>Password protected user deletion</a:t>
            </a:r>
            <a:endParaRPr/>
          </a:p>
          <a:p>
            <a:pPr indent="-342900" lvl="0" marL="457200" rtl="0" algn="l">
              <a:spcBef>
                <a:spcPts val="0"/>
              </a:spcBef>
              <a:spcAft>
                <a:spcPts val="0"/>
              </a:spcAft>
              <a:buSzPts val="1800"/>
              <a:buChar char="-"/>
            </a:pPr>
            <a:r>
              <a:rPr lang="en"/>
              <a:t>Weather API</a:t>
            </a:r>
            <a:endParaRPr/>
          </a:p>
          <a:p>
            <a:pPr indent="-342900" lvl="0" marL="457200" rtl="0" algn="l">
              <a:spcBef>
                <a:spcPts val="0"/>
              </a:spcBef>
              <a:spcAft>
                <a:spcPts val="0"/>
              </a:spcAft>
              <a:buSzPts val="1800"/>
              <a:buChar char="-"/>
            </a:pPr>
            <a:r>
              <a:rPr lang="en"/>
              <a:t>Google Maps API integration to track number of miles each user has travell</a:t>
            </a:r>
            <a:r>
              <a:rPr lang="en"/>
              <a:t>e</a:t>
            </a:r>
            <a:r>
              <a:rPr lang="en"/>
              <a:t>d</a:t>
            </a:r>
            <a:endParaRPr/>
          </a:p>
          <a:p>
            <a:pPr indent="-342900" lvl="0" marL="457200" rtl="0" algn="l">
              <a:spcBef>
                <a:spcPts val="0"/>
              </a:spcBef>
              <a:spcAft>
                <a:spcPts val="0"/>
              </a:spcAft>
              <a:buSzPts val="1800"/>
              <a:buChar char="-"/>
            </a:pPr>
            <a:r>
              <a:rPr lang="en"/>
              <a:t>Trip search functionality</a:t>
            </a:r>
            <a:endParaRPr/>
          </a:p>
          <a:p>
            <a:pPr indent="-342900" lvl="0" marL="457200" rtl="0" algn="l">
              <a:spcBef>
                <a:spcPts val="0"/>
              </a:spcBef>
              <a:spcAft>
                <a:spcPts val="0"/>
              </a:spcAft>
              <a:buSzPts val="1800"/>
              <a:buChar char="-"/>
            </a:pPr>
            <a:r>
              <a:rPr lang="en"/>
              <a:t>Trips by location</a:t>
            </a:r>
            <a:endParaRPr/>
          </a:p>
        </p:txBody>
      </p:sp>
      <p:sp>
        <p:nvSpPr>
          <p:cNvPr id="141" name="Google Shape;141;p22"/>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9</a:t>
            </a:r>
            <a:endParaRPr sz="1800">
              <a:solidFill>
                <a:schemeClr val="accent3"/>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The Pitch</a:t>
            </a:r>
            <a:endParaRPr>
              <a:latin typeface="Average"/>
              <a:ea typeface="Average"/>
              <a:cs typeface="Average"/>
              <a:sym typeface="Average"/>
            </a:endParaRPr>
          </a:p>
        </p:txBody>
      </p:sp>
      <p:sp>
        <p:nvSpPr>
          <p:cNvPr id="69" name="Google Shape;69;p14"/>
          <p:cNvSpPr txBox="1"/>
          <p:nvPr>
            <p:ph idx="1" type="body"/>
          </p:nvPr>
        </p:nvSpPr>
        <p:spPr>
          <a:xfrm>
            <a:off x="311700" y="978000"/>
            <a:ext cx="8520600" cy="20841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None/>
            </a:pPr>
            <a:r>
              <a:rPr lang="en"/>
              <a:t>Trip Buddy is a platform that brings together people who love getting out into the world, and who would like to join some fellow adventurers along the way! </a:t>
            </a:r>
            <a:endParaRPr/>
          </a:p>
          <a:p>
            <a:pPr indent="0" lvl="0" marL="0" rtl="0" algn="l">
              <a:spcBef>
                <a:spcPts val="1200"/>
              </a:spcBef>
              <a:spcAft>
                <a:spcPts val="0"/>
              </a:spcAft>
              <a:buNone/>
            </a:pPr>
            <a:r>
              <a:rPr lang="en"/>
              <a:t>Whether it be protecting the environment, saving on gas, or just some good company, Trip Buddy offers a painless, centralized, and social forum for trip coordination. All of this with the flexibility to plan trips how you want to take them</a:t>
            </a:r>
            <a:r>
              <a:rPr lang="en"/>
              <a:t>. </a:t>
            </a:r>
            <a:endParaRPr/>
          </a:p>
          <a:p>
            <a:pPr indent="0" lvl="0" marL="0" rtl="0" algn="l">
              <a:spcBef>
                <a:spcPts val="1200"/>
              </a:spcBef>
              <a:spcAft>
                <a:spcPts val="1200"/>
              </a:spcAft>
              <a:buNone/>
            </a:pPr>
            <a:r>
              <a:rPr lang="en"/>
              <a:t>Unlike platforms like Uber, Trib Buddy does not have a built in pricing structure, and does not take a cut from drivers. This gives users the freedom to decide what is personally worth it, and ultimately spend less money due to the lack of overhead fees. It also allows for friends to use Trip Buddy as a free organizational tool!   </a:t>
            </a:r>
            <a:r>
              <a:rPr lang="en"/>
              <a:t> </a:t>
            </a:r>
            <a:endParaRPr/>
          </a:p>
        </p:txBody>
      </p:sp>
      <p:sp>
        <p:nvSpPr>
          <p:cNvPr id="70" name="Google Shape;70;p14"/>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2</a:t>
            </a:r>
            <a:endParaRPr sz="1800">
              <a:solidFill>
                <a:schemeClr val="accent3"/>
              </a:solidFill>
              <a:latin typeface="Average"/>
              <a:ea typeface="Average"/>
              <a:cs typeface="Average"/>
              <a:sym typeface="Average"/>
            </a:endParaRPr>
          </a:p>
        </p:txBody>
      </p:sp>
      <p:pic>
        <p:nvPicPr>
          <p:cNvPr id="71" name="Google Shape;71;p14"/>
          <p:cNvPicPr preferRelativeResize="0"/>
          <p:nvPr/>
        </p:nvPicPr>
        <p:blipFill>
          <a:blip r:embed="rId3">
            <a:alphaModFix/>
          </a:blip>
          <a:stretch>
            <a:fillRect/>
          </a:stretch>
        </p:blipFill>
        <p:spPr>
          <a:xfrm>
            <a:off x="924166" y="3501192"/>
            <a:ext cx="2409098" cy="824526"/>
          </a:xfrm>
          <a:prstGeom prst="rect">
            <a:avLst/>
          </a:prstGeom>
          <a:noFill/>
          <a:ln>
            <a:noFill/>
          </a:ln>
        </p:spPr>
      </p:pic>
      <p:cxnSp>
        <p:nvCxnSpPr>
          <p:cNvPr id="72" name="Google Shape;72;p14"/>
          <p:cNvCxnSpPr/>
          <p:nvPr/>
        </p:nvCxnSpPr>
        <p:spPr>
          <a:xfrm>
            <a:off x="821950" y="3434250"/>
            <a:ext cx="2643000" cy="921900"/>
          </a:xfrm>
          <a:prstGeom prst="straightConnector1">
            <a:avLst/>
          </a:prstGeom>
          <a:noFill/>
          <a:ln cap="flat" cmpd="sng" w="76200">
            <a:solidFill>
              <a:srgbClr val="FF0000"/>
            </a:solidFill>
            <a:prstDash val="solid"/>
            <a:round/>
            <a:headEnd len="med" w="med" type="none"/>
            <a:tailEnd len="med" w="med" type="none"/>
          </a:ln>
        </p:spPr>
      </p:cxnSp>
      <p:sp>
        <p:nvSpPr>
          <p:cNvPr id="73" name="Google Shape;73;p14"/>
          <p:cNvSpPr/>
          <p:nvPr/>
        </p:nvSpPr>
        <p:spPr>
          <a:xfrm>
            <a:off x="4118400" y="3710925"/>
            <a:ext cx="907200" cy="450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74" name="Google Shape;74;p14"/>
          <p:cNvSpPr txBox="1"/>
          <p:nvPr/>
        </p:nvSpPr>
        <p:spPr>
          <a:xfrm>
            <a:off x="5274775" y="3586650"/>
            <a:ext cx="3189000" cy="10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pic>
        <p:nvPicPr>
          <p:cNvPr id="75" name="Google Shape;75;p14"/>
          <p:cNvPicPr preferRelativeResize="0"/>
          <p:nvPr/>
        </p:nvPicPr>
        <p:blipFill>
          <a:blip r:embed="rId4">
            <a:alphaModFix/>
          </a:blip>
          <a:stretch>
            <a:fillRect/>
          </a:stretch>
        </p:blipFill>
        <p:spPr>
          <a:xfrm>
            <a:off x="1439926" y="4442888"/>
            <a:ext cx="432259" cy="429686"/>
          </a:xfrm>
          <a:prstGeom prst="rect">
            <a:avLst/>
          </a:prstGeom>
          <a:noFill/>
          <a:ln>
            <a:noFill/>
          </a:ln>
        </p:spPr>
      </p:pic>
      <p:pic>
        <p:nvPicPr>
          <p:cNvPr id="76" name="Google Shape;76;p14"/>
          <p:cNvPicPr preferRelativeResize="0"/>
          <p:nvPr/>
        </p:nvPicPr>
        <p:blipFill>
          <a:blip r:embed="rId4">
            <a:alphaModFix/>
          </a:blip>
          <a:stretch>
            <a:fillRect/>
          </a:stretch>
        </p:blipFill>
        <p:spPr>
          <a:xfrm>
            <a:off x="1927333" y="4442888"/>
            <a:ext cx="432259" cy="429686"/>
          </a:xfrm>
          <a:prstGeom prst="rect">
            <a:avLst/>
          </a:prstGeom>
          <a:noFill/>
          <a:ln>
            <a:noFill/>
          </a:ln>
        </p:spPr>
      </p:pic>
      <p:pic>
        <p:nvPicPr>
          <p:cNvPr id="77" name="Google Shape;77;p14"/>
          <p:cNvPicPr preferRelativeResize="0"/>
          <p:nvPr/>
        </p:nvPicPr>
        <p:blipFill>
          <a:blip r:embed="rId4">
            <a:alphaModFix/>
          </a:blip>
          <a:stretch>
            <a:fillRect/>
          </a:stretch>
        </p:blipFill>
        <p:spPr>
          <a:xfrm>
            <a:off x="2359592" y="4442888"/>
            <a:ext cx="432259" cy="429686"/>
          </a:xfrm>
          <a:prstGeom prst="rect">
            <a:avLst/>
          </a:prstGeom>
          <a:noFill/>
          <a:ln>
            <a:noFill/>
          </a:ln>
        </p:spPr>
      </p:pic>
      <p:sp>
        <p:nvSpPr>
          <p:cNvPr id="78" name="Google Shape;78;p14"/>
          <p:cNvSpPr txBox="1"/>
          <p:nvPr/>
        </p:nvSpPr>
        <p:spPr>
          <a:xfrm>
            <a:off x="5300275" y="2687313"/>
            <a:ext cx="3138000" cy="132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chemeClr val="accent3"/>
              </a:solidFill>
              <a:latin typeface="Average"/>
              <a:ea typeface="Average"/>
              <a:cs typeface="Average"/>
              <a:sym typeface="Average"/>
            </a:endParaRPr>
          </a:p>
          <a:p>
            <a:pPr indent="0" lvl="0" marL="0" rtl="0" algn="ctr">
              <a:spcBef>
                <a:spcPts val="0"/>
              </a:spcBef>
              <a:spcAft>
                <a:spcPts val="0"/>
              </a:spcAft>
              <a:buNone/>
            </a:pPr>
            <a:r>
              <a:rPr b="1" lang="en" sz="3800">
                <a:solidFill>
                  <a:schemeClr val="accent3"/>
                </a:solidFill>
                <a:latin typeface="Bungee Shade"/>
                <a:ea typeface="Bungee Shade"/>
                <a:cs typeface="Bungee Shade"/>
                <a:sym typeface="Bungee Shade"/>
              </a:rPr>
              <a:t>Trip Buddy</a:t>
            </a:r>
            <a:endParaRPr sz="2400">
              <a:solidFill>
                <a:schemeClr val="accent3"/>
              </a:solidFill>
              <a:latin typeface="Average"/>
              <a:ea typeface="Average"/>
              <a:cs typeface="Average"/>
              <a:sym typeface="Average"/>
            </a:endParaRPr>
          </a:p>
          <a:p>
            <a:pPr indent="0" lvl="0" marL="0" rtl="0" algn="ctr">
              <a:spcBef>
                <a:spcPts val="0"/>
              </a:spcBef>
              <a:spcAft>
                <a:spcPts val="0"/>
              </a:spcAft>
              <a:buNone/>
            </a:pPr>
            <a:r>
              <a:rPr lang="en" sz="2400">
                <a:solidFill>
                  <a:schemeClr val="accent3"/>
                </a:solidFill>
                <a:latin typeface="Average"/>
                <a:ea typeface="Average"/>
                <a:cs typeface="Average"/>
                <a:sym typeface="Average"/>
              </a:rPr>
              <a:t>(FREE)</a:t>
            </a:r>
            <a:endParaRPr sz="2400">
              <a:solidFill>
                <a:schemeClr val="accent3"/>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5"/>
          <p:cNvSpPr txBox="1"/>
          <p:nvPr>
            <p:ph type="title"/>
          </p:nvPr>
        </p:nvSpPr>
        <p:spPr>
          <a:xfrm>
            <a:off x="311700" y="3497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Project Description</a:t>
            </a:r>
            <a:endParaRPr>
              <a:latin typeface="Average"/>
              <a:ea typeface="Average"/>
              <a:cs typeface="Average"/>
              <a:sym typeface="Average"/>
            </a:endParaRPr>
          </a:p>
        </p:txBody>
      </p:sp>
      <p:sp>
        <p:nvSpPr>
          <p:cNvPr id="84" name="Google Shape;84;p15"/>
          <p:cNvSpPr txBox="1"/>
          <p:nvPr>
            <p:ph idx="1" type="body"/>
          </p:nvPr>
        </p:nvSpPr>
        <p:spPr>
          <a:xfrm>
            <a:off x="311700" y="1017725"/>
            <a:ext cx="6470100" cy="3730800"/>
          </a:xfrm>
          <a:prstGeom prst="rect">
            <a:avLst/>
          </a:prstGeom>
        </p:spPr>
        <p:txBody>
          <a:bodyPr anchorCtr="0" anchor="t" bIns="91425" lIns="91425" spcFirstLastPara="1" rIns="91425" wrap="square" tIns="91425">
            <a:normAutofit fontScale="85000"/>
          </a:bodyPr>
          <a:lstStyle/>
          <a:p>
            <a:pPr indent="0" lvl="0" marL="0" rtl="0" algn="l">
              <a:lnSpc>
                <a:spcPct val="150000"/>
              </a:lnSpc>
              <a:spcBef>
                <a:spcPts val="0"/>
              </a:spcBef>
              <a:spcAft>
                <a:spcPts val="0"/>
              </a:spcAft>
              <a:buNone/>
            </a:pPr>
            <a:r>
              <a:rPr b="1" lang="en"/>
              <a:t>Project Goals</a:t>
            </a:r>
            <a:endParaRPr b="1"/>
          </a:p>
          <a:p>
            <a:pPr indent="-325755" lvl="0" marL="457200" rtl="0" algn="l">
              <a:lnSpc>
                <a:spcPct val="150000"/>
              </a:lnSpc>
              <a:spcBef>
                <a:spcPts val="1200"/>
              </a:spcBef>
              <a:spcAft>
                <a:spcPts val="0"/>
              </a:spcAft>
              <a:buSzPct val="100000"/>
              <a:buChar char="●"/>
            </a:pPr>
            <a:r>
              <a:rPr lang="en"/>
              <a:t>Securely</a:t>
            </a:r>
            <a:r>
              <a:rPr lang="en"/>
              <a:t> k</a:t>
            </a:r>
            <a:r>
              <a:rPr lang="en"/>
              <a:t>eep track of all user data with authentication middleware and ensure user sessions display relevant, authorized information</a:t>
            </a:r>
            <a:endParaRPr/>
          </a:p>
          <a:p>
            <a:pPr indent="-325755" lvl="0" marL="457200" rtl="0" algn="l">
              <a:lnSpc>
                <a:spcPct val="150000"/>
              </a:lnSpc>
              <a:spcBef>
                <a:spcPts val="0"/>
              </a:spcBef>
              <a:spcAft>
                <a:spcPts val="0"/>
              </a:spcAft>
              <a:buSzPct val="100000"/>
              <a:buChar char="●"/>
            </a:pPr>
            <a:r>
              <a:rPr lang="en"/>
              <a:t>Allow users to post trips and join other users trips</a:t>
            </a:r>
            <a:endParaRPr/>
          </a:p>
          <a:p>
            <a:pPr indent="-325755" lvl="0" marL="457200" rtl="0" algn="l">
              <a:lnSpc>
                <a:spcPct val="150000"/>
              </a:lnSpc>
              <a:spcBef>
                <a:spcPts val="0"/>
              </a:spcBef>
              <a:spcAft>
                <a:spcPts val="0"/>
              </a:spcAft>
              <a:buSzPct val="100000"/>
              <a:buChar char="●"/>
            </a:pPr>
            <a:r>
              <a:rPr lang="en"/>
              <a:t>Allow trip owners to edit details of trips once created</a:t>
            </a:r>
            <a:endParaRPr/>
          </a:p>
          <a:p>
            <a:pPr indent="-325755" lvl="0" marL="457200" rtl="0" algn="l">
              <a:lnSpc>
                <a:spcPct val="150000"/>
              </a:lnSpc>
              <a:spcBef>
                <a:spcPts val="0"/>
              </a:spcBef>
              <a:spcAft>
                <a:spcPts val="0"/>
              </a:spcAft>
              <a:buSzPct val="100000"/>
              <a:buChar char="●"/>
            </a:pPr>
            <a:r>
              <a:rPr lang="en"/>
              <a:t>Allow users to directly pay another user for trips (gas money, wear &amp; tear, etc.)</a:t>
            </a:r>
            <a:endParaRPr/>
          </a:p>
          <a:p>
            <a:pPr indent="-325755" lvl="0" marL="457200" rtl="0" algn="l">
              <a:lnSpc>
                <a:spcPct val="150000"/>
              </a:lnSpc>
              <a:spcBef>
                <a:spcPts val="0"/>
              </a:spcBef>
              <a:spcAft>
                <a:spcPts val="0"/>
              </a:spcAft>
              <a:buSzPct val="100000"/>
              <a:buChar char="●"/>
            </a:pPr>
            <a:r>
              <a:rPr lang="en"/>
              <a:t>Facilitate chat rooms where users can message one-another regarding trip details</a:t>
            </a:r>
            <a:endParaRPr/>
          </a:p>
          <a:p>
            <a:pPr indent="-325755" lvl="0" marL="457200" rtl="0" algn="l">
              <a:lnSpc>
                <a:spcPct val="150000"/>
              </a:lnSpc>
              <a:spcBef>
                <a:spcPts val="0"/>
              </a:spcBef>
              <a:spcAft>
                <a:spcPts val="0"/>
              </a:spcAft>
              <a:buSzPct val="100000"/>
              <a:buChar char="●"/>
            </a:pPr>
            <a:r>
              <a:rPr lang="en"/>
              <a:t>Maintain user profiles and provide flexible customization options</a:t>
            </a:r>
            <a:endParaRPr/>
          </a:p>
        </p:txBody>
      </p:sp>
      <p:sp>
        <p:nvSpPr>
          <p:cNvPr id="85" name="Google Shape;85;p15"/>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3</a:t>
            </a:r>
            <a:endParaRPr sz="1800">
              <a:solidFill>
                <a:schemeClr val="accent3"/>
              </a:solidFill>
              <a:latin typeface="Average"/>
              <a:ea typeface="Average"/>
              <a:cs typeface="Average"/>
              <a:sym typeface="Average"/>
            </a:endParaRPr>
          </a:p>
        </p:txBody>
      </p:sp>
      <p:pic>
        <p:nvPicPr>
          <p:cNvPr id="86" name="Google Shape;86;p15"/>
          <p:cNvPicPr preferRelativeResize="0"/>
          <p:nvPr/>
        </p:nvPicPr>
        <p:blipFill>
          <a:blip r:embed="rId3">
            <a:alphaModFix/>
          </a:blip>
          <a:stretch>
            <a:fillRect/>
          </a:stretch>
        </p:blipFill>
        <p:spPr>
          <a:xfrm>
            <a:off x="6917050" y="2100325"/>
            <a:ext cx="1835100" cy="1835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Tools used</a:t>
            </a:r>
            <a:endParaRPr>
              <a:latin typeface="Average"/>
              <a:ea typeface="Average"/>
              <a:cs typeface="Average"/>
              <a:sym typeface="Average"/>
            </a:endParaRPr>
          </a:p>
        </p:txBody>
      </p:sp>
      <p:sp>
        <p:nvSpPr>
          <p:cNvPr id="92" name="Google Shape;92;p16"/>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4</a:t>
            </a:r>
            <a:endParaRPr sz="1800">
              <a:solidFill>
                <a:schemeClr val="accent3"/>
              </a:solidFill>
              <a:latin typeface="Average"/>
              <a:ea typeface="Average"/>
              <a:cs typeface="Average"/>
              <a:sym typeface="Average"/>
            </a:endParaRPr>
          </a:p>
        </p:txBody>
      </p:sp>
      <p:graphicFrame>
        <p:nvGraphicFramePr>
          <p:cNvPr id="93" name="Google Shape;93;p16"/>
          <p:cNvGraphicFramePr/>
          <p:nvPr/>
        </p:nvGraphicFramePr>
        <p:xfrm>
          <a:off x="595325" y="1398725"/>
          <a:ext cx="3000000" cy="3000000"/>
        </p:xfrm>
        <a:graphic>
          <a:graphicData uri="http://schemas.openxmlformats.org/drawingml/2006/table">
            <a:tbl>
              <a:tblPr>
                <a:noFill/>
                <a:tableStyleId>{5C067ACE-915D-42E1-B9E7-7FB5CFDF4F4B}</a:tableStyleId>
              </a:tblPr>
              <a:tblGrid>
                <a:gridCol w="2498000"/>
                <a:gridCol w="1478675"/>
                <a:gridCol w="2583700"/>
                <a:gridCol w="1392975"/>
              </a:tblGrid>
              <a:tr h="345900">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Project Tracker (GitHub projects)</a:t>
                      </a:r>
                      <a:endParaRPr/>
                    </a:p>
                  </a:txBody>
                  <a:tcPr marT="91425" marB="91425" marR="91425" marL="91425"/>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Application Server (NodeJS)</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5900">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VCS repository (GitHub)</a:t>
                      </a:r>
                      <a:endParaRPr/>
                    </a:p>
                  </a:txBody>
                  <a:tcPr marT="91425" marB="91425" marR="91425" marL="91425"/>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Deployment environment (LocalHost, Browser though Azure)</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5900">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Database (PostgreSQL)</a:t>
                      </a:r>
                      <a:endParaRPr/>
                    </a:p>
                  </a:txBody>
                  <a:tcPr marT="91425" marB="91425" marR="91425" marL="91425"/>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External APIs (Google Maps)</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5900">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IDE (VSCode)</a:t>
                      </a:r>
                      <a:endParaRPr/>
                    </a:p>
                  </a:txBody>
                  <a:tcPr marT="91425" marB="91425" marR="91425" marL="91425"/>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Testing tool (Chia and Mocha)</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5900">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UI Tools (Wireframing tools, HTML, EJS, JS)</a:t>
                      </a:r>
                      <a:endParaRPr/>
                    </a:p>
                  </a:txBody>
                  <a:tcPr marT="91425" marB="91425" marR="91425" marL="91425"/>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Framework (Node.js)</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445025"/>
            <a:ext cx="1993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ERD Diagram</a:t>
            </a:r>
            <a:endParaRPr>
              <a:latin typeface="Average"/>
              <a:ea typeface="Average"/>
              <a:cs typeface="Average"/>
              <a:sym typeface="Average"/>
            </a:endParaRPr>
          </a:p>
        </p:txBody>
      </p:sp>
      <p:sp>
        <p:nvSpPr>
          <p:cNvPr id="99" name="Google Shape;99;p17"/>
          <p:cNvSpPr txBox="1"/>
          <p:nvPr>
            <p:ph idx="1" type="body"/>
          </p:nvPr>
        </p:nvSpPr>
        <p:spPr>
          <a:xfrm>
            <a:off x="311700" y="1615025"/>
            <a:ext cx="1845300" cy="295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t>Primary Keys:</a:t>
            </a:r>
            <a:endParaRPr sz="1500"/>
          </a:p>
          <a:p>
            <a:pPr indent="-323850" lvl="0" marL="457200" rtl="0" algn="l">
              <a:spcBef>
                <a:spcPts val="1200"/>
              </a:spcBef>
              <a:spcAft>
                <a:spcPts val="0"/>
              </a:spcAft>
              <a:buSzPts val="1500"/>
              <a:buChar char="-"/>
            </a:pPr>
            <a:r>
              <a:rPr lang="en" sz="1500"/>
              <a:t>Username (users)</a:t>
            </a:r>
            <a:endParaRPr sz="1500"/>
          </a:p>
          <a:p>
            <a:pPr indent="-323850" lvl="0" marL="457200" rtl="0" algn="l">
              <a:spcBef>
                <a:spcPts val="0"/>
              </a:spcBef>
              <a:spcAft>
                <a:spcPts val="0"/>
              </a:spcAft>
              <a:buSzPts val="1500"/>
              <a:buChar char="-"/>
            </a:pPr>
            <a:r>
              <a:rPr lang="en" sz="1500"/>
              <a:t>Trip_id (trip)</a:t>
            </a:r>
            <a:endParaRPr sz="1500"/>
          </a:p>
          <a:p>
            <a:pPr indent="-323850" lvl="0" marL="457200" rtl="0" algn="l">
              <a:spcBef>
                <a:spcPts val="0"/>
              </a:spcBef>
              <a:spcAft>
                <a:spcPts val="0"/>
              </a:spcAft>
              <a:buSzPts val="1500"/>
              <a:buChar char="-"/>
            </a:pPr>
            <a:r>
              <a:rPr lang="en" sz="1500"/>
              <a:t>Message_id (messaging)</a:t>
            </a:r>
            <a:endParaRPr sz="1500"/>
          </a:p>
          <a:p>
            <a:pPr indent="-323850" lvl="0" marL="457200" rtl="0" algn="l">
              <a:spcBef>
                <a:spcPts val="0"/>
              </a:spcBef>
              <a:spcAft>
                <a:spcPts val="0"/>
              </a:spcAft>
              <a:buSzPts val="1500"/>
              <a:buChar char="-"/>
            </a:pPr>
            <a:r>
              <a:rPr lang="en" sz="1500"/>
              <a:t>Rating_id (ratings)</a:t>
            </a:r>
            <a:endParaRPr sz="1500"/>
          </a:p>
          <a:p>
            <a:pPr indent="-323850" lvl="0" marL="457200" rtl="0" algn="l">
              <a:spcBef>
                <a:spcPts val="0"/>
              </a:spcBef>
              <a:spcAft>
                <a:spcPts val="0"/>
              </a:spcAft>
              <a:buSzPts val="1500"/>
              <a:buChar char="-"/>
            </a:pPr>
            <a:r>
              <a:rPr lang="en" sz="1500"/>
              <a:t>Transaction_id (transactions)</a:t>
            </a:r>
            <a:endParaRPr sz="1500"/>
          </a:p>
        </p:txBody>
      </p:sp>
      <p:pic>
        <p:nvPicPr>
          <p:cNvPr id="100" name="Google Shape;100;p17"/>
          <p:cNvPicPr preferRelativeResize="0"/>
          <p:nvPr/>
        </p:nvPicPr>
        <p:blipFill>
          <a:blip r:embed="rId3">
            <a:alphaModFix/>
          </a:blip>
          <a:stretch>
            <a:fillRect/>
          </a:stretch>
        </p:blipFill>
        <p:spPr>
          <a:xfrm>
            <a:off x="2415000" y="353625"/>
            <a:ext cx="5454552" cy="4015176"/>
          </a:xfrm>
          <a:prstGeom prst="rect">
            <a:avLst/>
          </a:prstGeom>
          <a:noFill/>
          <a:ln>
            <a:noFill/>
          </a:ln>
        </p:spPr>
      </p:pic>
      <p:sp>
        <p:nvSpPr>
          <p:cNvPr id="101" name="Google Shape;101;p17"/>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5</a:t>
            </a:r>
            <a:endParaRPr sz="18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Architecture Diagram</a:t>
            </a:r>
            <a:endParaRPr/>
          </a:p>
        </p:txBody>
      </p:sp>
      <p:pic>
        <p:nvPicPr>
          <p:cNvPr id="107" name="Google Shape;107;p18"/>
          <p:cNvPicPr preferRelativeResize="0"/>
          <p:nvPr/>
        </p:nvPicPr>
        <p:blipFill>
          <a:blip r:embed="rId3">
            <a:alphaModFix/>
          </a:blip>
          <a:stretch>
            <a:fillRect/>
          </a:stretch>
        </p:blipFill>
        <p:spPr>
          <a:xfrm>
            <a:off x="311699" y="1152475"/>
            <a:ext cx="5624549" cy="3489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Trials and Tribulations</a:t>
            </a:r>
            <a:endParaRPr>
              <a:latin typeface="Average"/>
              <a:ea typeface="Average"/>
              <a:cs typeface="Average"/>
              <a:sym typeface="Average"/>
            </a:endParaRPr>
          </a:p>
        </p:txBody>
      </p:sp>
      <p:sp>
        <p:nvSpPr>
          <p:cNvPr id="113" name="Google Shape;11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We’ve had our share</a:t>
            </a:r>
            <a:endParaRPr b="1"/>
          </a:p>
          <a:p>
            <a:pPr indent="0" lvl="0" marL="0" rtl="0" algn="l">
              <a:spcBef>
                <a:spcPts val="1200"/>
              </a:spcBef>
              <a:spcAft>
                <a:spcPts val="0"/>
              </a:spcAft>
              <a:buNone/>
            </a:pPr>
            <a:r>
              <a:rPr lang="en"/>
              <a:t>Some of our most common issues were:</a:t>
            </a:r>
            <a:endParaRPr/>
          </a:p>
          <a:p>
            <a:pPr indent="-342900" lvl="0" marL="457200" rtl="0" algn="l">
              <a:spcBef>
                <a:spcPts val="1200"/>
              </a:spcBef>
              <a:spcAft>
                <a:spcPts val="0"/>
              </a:spcAft>
              <a:buSzPts val="1800"/>
              <a:buChar char="●"/>
            </a:pPr>
            <a:r>
              <a:rPr lang="en"/>
              <a:t>Merge Conflicts</a:t>
            </a:r>
            <a:endParaRPr/>
          </a:p>
          <a:p>
            <a:pPr indent="-342900" lvl="0" marL="457200" rtl="0" algn="l">
              <a:spcBef>
                <a:spcPts val="0"/>
              </a:spcBef>
              <a:spcAft>
                <a:spcPts val="0"/>
              </a:spcAft>
              <a:buSzPts val="1800"/>
              <a:buChar char="●"/>
            </a:pPr>
            <a:r>
              <a:rPr lang="en"/>
              <a:t>Database Issues (Internal Server Errors)</a:t>
            </a:r>
            <a:endParaRPr/>
          </a:p>
          <a:p>
            <a:pPr indent="-342900" lvl="0" marL="457200" rtl="0" algn="l">
              <a:spcBef>
                <a:spcPts val="0"/>
              </a:spcBef>
              <a:spcAft>
                <a:spcPts val="0"/>
              </a:spcAft>
              <a:buSzPts val="1800"/>
              <a:buChar char="●"/>
            </a:pPr>
            <a:r>
              <a:rPr lang="en"/>
              <a:t>Retrofitting Old Architecture</a:t>
            </a:r>
            <a:endParaRPr/>
          </a:p>
          <a:p>
            <a:pPr indent="-342900" lvl="0" marL="457200" rtl="0" algn="l">
              <a:spcBef>
                <a:spcPts val="0"/>
              </a:spcBef>
              <a:spcAft>
                <a:spcPts val="0"/>
              </a:spcAft>
              <a:buSzPts val="1800"/>
              <a:buChar char="●"/>
            </a:pPr>
            <a:r>
              <a:rPr lang="en"/>
              <a:t>And the Bugs…</a:t>
            </a:r>
            <a:endParaRPr/>
          </a:p>
        </p:txBody>
      </p:sp>
      <p:sp>
        <p:nvSpPr>
          <p:cNvPr id="114" name="Google Shape;114;p19"/>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6</a:t>
            </a:r>
            <a:endParaRPr sz="1800">
              <a:solidFill>
                <a:schemeClr val="accent3"/>
              </a:solidFill>
              <a:latin typeface="Average"/>
              <a:ea typeface="Average"/>
              <a:cs typeface="Average"/>
              <a:sym typeface="Average"/>
            </a:endParaRPr>
          </a:p>
        </p:txBody>
      </p:sp>
      <p:pic>
        <p:nvPicPr>
          <p:cNvPr id="115" name="Google Shape;115;p19"/>
          <p:cNvPicPr preferRelativeResize="0"/>
          <p:nvPr/>
        </p:nvPicPr>
        <p:blipFill>
          <a:blip r:embed="rId3">
            <a:alphaModFix/>
          </a:blip>
          <a:stretch>
            <a:fillRect/>
          </a:stretch>
        </p:blipFill>
        <p:spPr>
          <a:xfrm>
            <a:off x="5217925" y="1484313"/>
            <a:ext cx="2546826" cy="2498724"/>
          </a:xfrm>
          <a:prstGeom prst="rect">
            <a:avLst/>
          </a:prstGeom>
          <a:noFill/>
          <a:ln cap="flat" cmpd="sng" w="28575">
            <a:solidFill>
              <a:srgbClr val="1C1E2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311700" y="3962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00">
                <a:latin typeface="Average"/>
                <a:ea typeface="Average"/>
                <a:cs typeface="Average"/>
                <a:sym typeface="Average"/>
              </a:rPr>
              <a:t>Memorable Bugs</a:t>
            </a:r>
            <a:endParaRPr sz="3100">
              <a:latin typeface="Average"/>
              <a:ea typeface="Average"/>
              <a:cs typeface="Average"/>
              <a:sym typeface="Average"/>
            </a:endParaRPr>
          </a:p>
        </p:txBody>
      </p:sp>
      <p:sp>
        <p:nvSpPr>
          <p:cNvPr id="121" name="Google Shape;121;p20"/>
          <p:cNvSpPr txBox="1"/>
          <p:nvPr>
            <p:ph idx="1" type="body"/>
          </p:nvPr>
        </p:nvSpPr>
        <p:spPr>
          <a:xfrm>
            <a:off x="311700" y="1304875"/>
            <a:ext cx="8520600" cy="1679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Curse of 3</a:t>
            </a:r>
            <a:endParaRPr/>
          </a:p>
          <a:p>
            <a:pPr indent="-342900" lvl="0" marL="457200" rtl="0" algn="l">
              <a:spcBef>
                <a:spcPts val="0"/>
              </a:spcBef>
              <a:spcAft>
                <a:spcPts val="0"/>
              </a:spcAft>
              <a:buSzPts val="1800"/>
              <a:buChar char="●"/>
            </a:pPr>
            <a:r>
              <a:rPr lang="en"/>
              <a:t>The P</a:t>
            </a:r>
            <a:r>
              <a:rPr lang="en"/>
              <a:t>ossessed Submit Button</a:t>
            </a:r>
            <a:r>
              <a:rPr lang="en"/>
              <a:t> </a:t>
            </a:r>
            <a:endParaRPr/>
          </a:p>
          <a:p>
            <a:pPr indent="-342900" lvl="0" marL="457200" rtl="0" algn="l">
              <a:spcBef>
                <a:spcPts val="0"/>
              </a:spcBef>
              <a:spcAft>
                <a:spcPts val="0"/>
              </a:spcAft>
              <a:buSzPts val="1800"/>
              <a:buChar char="●"/>
            </a:pPr>
            <a:r>
              <a:rPr lang="en"/>
              <a:t>Can’t overwrite response object</a:t>
            </a:r>
            <a:endParaRPr/>
          </a:p>
          <a:p>
            <a:pPr indent="-342900" lvl="0" marL="457200" rtl="0" algn="l">
              <a:spcBef>
                <a:spcPts val="0"/>
              </a:spcBef>
              <a:spcAft>
                <a:spcPts val="0"/>
              </a:spcAft>
              <a:buSzPts val="1800"/>
              <a:buChar char="●"/>
            </a:pPr>
            <a:r>
              <a:rPr lang="en"/>
              <a:t>Psycho Phillip (11pm apis not working but a simple solution)</a:t>
            </a:r>
            <a:endParaRPr/>
          </a:p>
        </p:txBody>
      </p:sp>
      <p:sp>
        <p:nvSpPr>
          <p:cNvPr id="122" name="Google Shape;122;p20"/>
          <p:cNvSpPr txBox="1"/>
          <p:nvPr>
            <p:ph type="title"/>
          </p:nvPr>
        </p:nvSpPr>
        <p:spPr>
          <a:xfrm>
            <a:off x="311700" y="902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latin typeface="Average"/>
                <a:ea typeface="Average"/>
                <a:cs typeface="Average"/>
                <a:sym typeface="Average"/>
              </a:rPr>
              <a:t>Rather funny…. In retrospect</a:t>
            </a:r>
            <a:endParaRPr sz="1700">
              <a:latin typeface="Average"/>
              <a:ea typeface="Average"/>
              <a:cs typeface="Average"/>
              <a:sym typeface="Average"/>
            </a:endParaRPr>
          </a:p>
        </p:txBody>
      </p:sp>
      <p:sp>
        <p:nvSpPr>
          <p:cNvPr id="123" name="Google Shape;123;p20"/>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7</a:t>
            </a:r>
            <a:endParaRPr sz="1800">
              <a:solidFill>
                <a:schemeClr val="accent3"/>
              </a:solidFill>
              <a:latin typeface="Average"/>
              <a:ea typeface="Average"/>
              <a:cs typeface="Average"/>
              <a:sym typeface="Average"/>
            </a:endParaRPr>
          </a:p>
        </p:txBody>
      </p:sp>
      <p:pic>
        <p:nvPicPr>
          <p:cNvPr id="124" name="Google Shape;124;p20"/>
          <p:cNvPicPr preferRelativeResize="0"/>
          <p:nvPr/>
        </p:nvPicPr>
        <p:blipFill>
          <a:blip r:embed="rId3">
            <a:alphaModFix/>
          </a:blip>
          <a:stretch>
            <a:fillRect/>
          </a:stretch>
        </p:blipFill>
        <p:spPr>
          <a:xfrm>
            <a:off x="3099342" y="3101925"/>
            <a:ext cx="2488099" cy="1660575"/>
          </a:xfrm>
          <a:prstGeom prst="rect">
            <a:avLst/>
          </a:prstGeom>
          <a:noFill/>
          <a:ln cap="flat" cmpd="sng" w="38100">
            <a:solidFill>
              <a:srgbClr val="1C1E21"/>
            </a:solidFill>
            <a:prstDash val="solid"/>
            <a:round/>
            <a:headEnd len="sm" w="sm" type="none"/>
            <a:tailEnd len="sm" w="sm" type="none"/>
          </a:ln>
        </p:spPr>
      </p:pic>
      <p:pic>
        <p:nvPicPr>
          <p:cNvPr id="125" name="Google Shape;125;p20"/>
          <p:cNvPicPr preferRelativeResize="0"/>
          <p:nvPr/>
        </p:nvPicPr>
        <p:blipFill>
          <a:blip r:embed="rId4">
            <a:alphaModFix/>
          </a:blip>
          <a:stretch>
            <a:fillRect/>
          </a:stretch>
        </p:blipFill>
        <p:spPr>
          <a:xfrm rot="478838">
            <a:off x="4198083" y="3296049"/>
            <a:ext cx="290626" cy="247251"/>
          </a:xfrm>
          <a:prstGeom prst="rect">
            <a:avLst/>
          </a:prstGeom>
          <a:noFill/>
          <a:ln>
            <a:noFill/>
          </a:ln>
        </p:spPr>
      </p:pic>
      <p:pic>
        <p:nvPicPr>
          <p:cNvPr id="126" name="Google Shape;126;p20"/>
          <p:cNvPicPr preferRelativeResize="0"/>
          <p:nvPr/>
        </p:nvPicPr>
        <p:blipFill>
          <a:blip r:embed="rId4">
            <a:alphaModFix/>
          </a:blip>
          <a:stretch>
            <a:fillRect/>
          </a:stretch>
        </p:blipFill>
        <p:spPr>
          <a:xfrm rot="-453736">
            <a:off x="4023199" y="3157186"/>
            <a:ext cx="204528" cy="339158"/>
          </a:xfrm>
          <a:prstGeom prst="rect">
            <a:avLst/>
          </a:prstGeom>
          <a:noFill/>
          <a:ln>
            <a:noFill/>
          </a:ln>
        </p:spPr>
      </p:pic>
      <p:pic>
        <p:nvPicPr>
          <p:cNvPr id="127" name="Google Shape;127;p20"/>
          <p:cNvPicPr preferRelativeResize="0"/>
          <p:nvPr/>
        </p:nvPicPr>
        <p:blipFill>
          <a:blip r:embed="rId4">
            <a:alphaModFix/>
          </a:blip>
          <a:stretch>
            <a:fillRect/>
          </a:stretch>
        </p:blipFill>
        <p:spPr>
          <a:xfrm rot="-182588">
            <a:off x="4099215" y="3486383"/>
            <a:ext cx="287695" cy="35873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Average"/>
                <a:ea typeface="Average"/>
                <a:cs typeface="Average"/>
                <a:sym typeface="Average"/>
              </a:rPr>
              <a:t>Project Demo</a:t>
            </a:r>
            <a:endParaRPr>
              <a:latin typeface="Average"/>
              <a:ea typeface="Average"/>
              <a:cs typeface="Average"/>
              <a:sym typeface="Average"/>
            </a:endParaRPr>
          </a:p>
        </p:txBody>
      </p:sp>
      <p:sp>
        <p:nvSpPr>
          <p:cNvPr id="133" name="Google Shape;133;p21"/>
          <p:cNvSpPr txBox="1"/>
          <p:nvPr>
            <p:ph idx="1" type="body"/>
          </p:nvPr>
        </p:nvSpPr>
        <p:spPr>
          <a:xfrm>
            <a:off x="311700" y="1125775"/>
            <a:ext cx="8854500" cy="168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500" u="sng">
                <a:solidFill>
                  <a:schemeClr val="hlink"/>
                </a:solidFill>
                <a:hlinkClick r:id="rId3"/>
              </a:rPr>
              <a:t>http://recitation-013-team-05.eastus.cloudapp.azure.com:3000</a:t>
            </a:r>
            <a:endParaRPr sz="2500"/>
          </a:p>
          <a:p>
            <a:pPr indent="0" lvl="0" marL="0" rtl="0" algn="l">
              <a:lnSpc>
                <a:spcPct val="100000"/>
              </a:lnSpc>
              <a:spcBef>
                <a:spcPts val="0"/>
              </a:spcBef>
              <a:spcAft>
                <a:spcPts val="0"/>
              </a:spcAft>
              <a:buNone/>
            </a:pPr>
            <a:r>
              <a:t/>
            </a:r>
            <a:endParaRPr sz="2500"/>
          </a:p>
          <a:p>
            <a:pPr indent="0" lvl="0" marL="0" rtl="0" algn="l">
              <a:lnSpc>
                <a:spcPct val="100000"/>
              </a:lnSpc>
              <a:spcBef>
                <a:spcPts val="0"/>
              </a:spcBef>
              <a:spcAft>
                <a:spcPts val="0"/>
              </a:spcAft>
              <a:buNone/>
            </a:pPr>
            <a:r>
              <a:rPr lang="en" sz="1500"/>
              <a:t>Note: Can access on mobile but site was designed for web.</a:t>
            </a:r>
            <a:endParaRPr sz="1500"/>
          </a:p>
        </p:txBody>
      </p:sp>
      <p:sp>
        <p:nvSpPr>
          <p:cNvPr id="134" name="Google Shape;134;p21"/>
          <p:cNvSpPr txBox="1"/>
          <p:nvPr/>
        </p:nvSpPr>
        <p:spPr>
          <a:xfrm>
            <a:off x="8752150" y="154963"/>
            <a:ext cx="333600" cy="4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8</a:t>
            </a:r>
            <a:endParaRPr sz="1800">
              <a:solidFill>
                <a:schemeClr val="accent3"/>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